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57" r:id="rId5"/>
    <p:sldId id="274" r:id="rId6"/>
    <p:sldId id="275" r:id="rId7"/>
    <p:sldId id="276" r:id="rId8"/>
    <p:sldId id="267" r:id="rId9"/>
    <p:sldId id="278" r:id="rId10"/>
    <p:sldId id="269" r:id="rId11"/>
    <p:sldId id="280" r:id="rId12"/>
    <p:sldId id="270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4" r:id="rId25"/>
    <p:sldId id="293" r:id="rId26"/>
    <p:sldId id="297" r:id="rId27"/>
    <p:sldId id="295" r:id="rId28"/>
    <p:sldId id="296" r:id="rId29"/>
  </p:sldIdLst>
  <p:sldSz cx="12188825" cy="6858000"/>
  <p:notesSz cx="6858000" cy="9144000"/>
  <p:defaultTextStyle>
    <a:defPPr rtl="0"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2316" autoAdjust="0"/>
  </p:normalViewPr>
  <p:slideViewPr>
    <p:cSldViewPr>
      <p:cViewPr varScale="1">
        <p:scale>
          <a:sx n="61" d="100"/>
          <a:sy n="61" d="100"/>
        </p:scale>
        <p:origin x="-72" y="-25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9" d="100"/>
          <a:sy n="99" d="100"/>
        </p:scale>
        <p:origin x="282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DE4EB07-F0BE-46FF-840B-C8E3CE9E872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2017/5/12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DE4EB07-F0BE-46FF-840B-C8E3CE9E872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2017/5/12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02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029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6905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1117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806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2108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06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45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611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18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8386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19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9941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045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667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991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3533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13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0394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025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74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327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045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8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562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9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对角线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基线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任意多边形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(F)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22" name="日期占位符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4" name="幻灯片编号占位符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014DD1E-5D91-48A3-AD6D-45FBA980D10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对角线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接连接符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侧行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任意多边形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(F)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CN" altLang="en-US" dirty="0"/>
              <a:t>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0F08F57-8AF4-4192-8C0E-F86A12100C7B}" type="datetime1">
              <a:rPr lang="zh-CN" altLang="en-US" smtClean="0"/>
              <a:pPr/>
              <a:t>2017/5/12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014DD1E-5D91-48A3-AD6D-45FBA980D10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5980" y="817165"/>
            <a:ext cx="8735325" cy="883643"/>
          </a:xfrm>
        </p:spPr>
        <p:txBody>
          <a:bodyPr rtlCol="0"/>
          <a:lstStyle/>
          <a:p>
            <a:r>
              <a:rPr lang="zh-CN" altLang="en-US" dirty="0">
                <a:latin typeface="Arial" pitchFamily="34" charset="0"/>
                <a:ea typeface="宋体" charset="-122"/>
              </a:rPr>
              <a:t>水下机器人项目结题答辩</a:t>
            </a:r>
            <a:endParaRPr lang="zh-CN" altLang="en-US" dirty="0">
              <a:latin typeface="Salesforce Sans"/>
              <a:sym typeface="Salesforce Sans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5950396" y="3068960"/>
            <a:ext cx="5903660" cy="367240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</a:rPr>
              <a:t>组长：刘兴成 （</a:t>
            </a:r>
            <a:r>
              <a:rPr lang="en-US" altLang="zh-CN" sz="2400" dirty="0">
                <a:solidFill>
                  <a:schemeClr val="tx1"/>
                </a:solidFill>
              </a:rPr>
              <a:t>09014217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组员：顾   驰 （</a:t>
            </a:r>
            <a:r>
              <a:rPr lang="en-US" altLang="zh-CN" sz="2400" dirty="0">
                <a:solidFill>
                  <a:schemeClr val="tx1"/>
                </a:solidFill>
              </a:rPr>
              <a:t>04214709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       </a:t>
            </a:r>
            <a:r>
              <a:rPr lang="zh-CN" altLang="en-US" sz="2400" dirty="0" smtClean="0">
                <a:solidFill>
                  <a:schemeClr val="tx1"/>
                </a:solidFill>
              </a:rPr>
              <a:t>冯</a:t>
            </a:r>
            <a:r>
              <a:rPr lang="zh-CN" altLang="en-US" sz="2400" dirty="0">
                <a:solidFill>
                  <a:schemeClr val="tx1"/>
                </a:solidFill>
              </a:rPr>
              <a:t>沛严 （</a:t>
            </a:r>
            <a:r>
              <a:rPr lang="en-US" altLang="zh-CN" sz="2400" dirty="0">
                <a:solidFill>
                  <a:schemeClr val="tx1"/>
                </a:solidFill>
              </a:rPr>
              <a:t>11214115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       </a:t>
            </a:r>
            <a:r>
              <a:rPr lang="zh-CN" altLang="en-US" sz="2400" dirty="0" smtClean="0">
                <a:solidFill>
                  <a:schemeClr val="tx1"/>
                </a:solidFill>
              </a:rPr>
              <a:t>林</a:t>
            </a:r>
            <a:r>
              <a:rPr lang="zh-CN" altLang="en-US" sz="2400" dirty="0">
                <a:solidFill>
                  <a:schemeClr val="tx1"/>
                </a:solidFill>
              </a:rPr>
              <a:t>云智 （</a:t>
            </a:r>
            <a:r>
              <a:rPr lang="en-US" altLang="zh-CN" sz="2400" dirty="0">
                <a:solidFill>
                  <a:schemeClr val="tx1"/>
                </a:solidFill>
              </a:rPr>
              <a:t>08014115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指</a:t>
            </a:r>
            <a:r>
              <a:rPr lang="zh-CN" altLang="en-US" sz="2400" dirty="0" smtClean="0">
                <a:solidFill>
                  <a:schemeClr val="tx1"/>
                </a:solidFill>
              </a:rPr>
              <a:t>导教师</a:t>
            </a:r>
            <a:r>
              <a:rPr lang="zh-CN" altLang="en-US" sz="2400" dirty="0">
                <a:solidFill>
                  <a:schemeClr val="tx1"/>
                </a:solidFill>
              </a:rPr>
              <a:t>：刘其奇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嵌入式系统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269876" y="1412776"/>
            <a:ext cx="9793088" cy="52578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zh-CN" altLang="en-US" dirty="0">
                <a:solidFill>
                  <a:schemeClr val="tx1"/>
                </a:solidFill>
              </a:rPr>
              <a:t>硬件选</a:t>
            </a:r>
            <a:r>
              <a:rPr lang="zh-CN" altLang="en-US" dirty="0" smtClean="0">
                <a:solidFill>
                  <a:schemeClr val="tx1"/>
                </a:solidFill>
              </a:rPr>
              <a:t>型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主控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Raspberry Pi2  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900Mhz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ARM</a:t>
            </a:r>
            <a:r>
              <a:rPr lang="zh-CN" altLang="en-US" dirty="0">
                <a:solidFill>
                  <a:schemeClr val="tx1"/>
                </a:solidFill>
              </a:rPr>
              <a:t>架构）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主控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Arduino Mega2560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16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MCU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水压传感器：</a:t>
            </a:r>
            <a:r>
              <a:rPr lang="en-US" altLang="zh-CN" dirty="0">
                <a:solidFill>
                  <a:schemeClr val="tx1"/>
                </a:solidFill>
              </a:rPr>
              <a:t>MS5803</a:t>
            </a: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姿态传感器：</a:t>
            </a:r>
            <a:r>
              <a:rPr lang="en-US" altLang="zh-CN" dirty="0">
                <a:solidFill>
                  <a:schemeClr val="tx1"/>
                </a:solidFill>
              </a:rPr>
              <a:t>MPU6050</a:t>
            </a: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温度传感器：</a:t>
            </a:r>
            <a:r>
              <a:rPr lang="en-US" altLang="zh-CN" dirty="0">
                <a:solidFill>
                  <a:schemeClr val="tx1"/>
                </a:solidFill>
              </a:rPr>
              <a:t>DHT11</a:t>
            </a: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水滴传感器：</a:t>
            </a:r>
            <a:r>
              <a:rPr lang="en-US" altLang="zh-CN" dirty="0" smtClean="0">
                <a:solidFill>
                  <a:schemeClr val="tx1"/>
                </a:solidFill>
              </a:rPr>
              <a:t>Risym-FC28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无</a:t>
            </a:r>
            <a:r>
              <a:rPr lang="zh-CN" altLang="en-US" dirty="0">
                <a:solidFill>
                  <a:schemeClr val="tx1"/>
                </a:solidFill>
              </a:rPr>
              <a:t>刷电调：</a:t>
            </a:r>
            <a:r>
              <a:rPr lang="en-US" altLang="zh-CN" dirty="0">
                <a:solidFill>
                  <a:schemeClr val="tx1"/>
                </a:solidFill>
              </a:rPr>
              <a:t>XXD-HW30A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2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218883" y="-27384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800" dirty="0"/>
              <a:t>嵌入式系统</a:t>
            </a:r>
            <a:r>
              <a:rPr lang="en-US" altLang="zh-CN" sz="4800" dirty="0"/>
              <a:t>			</a:t>
            </a:r>
            <a:r>
              <a:rPr lang="en-US" altLang="zh-CN" sz="3200" dirty="0"/>
              <a:t>--</a:t>
            </a:r>
            <a:r>
              <a:rPr lang="zh-CN" altLang="en-US" sz="3200" dirty="0"/>
              <a:t>系统框图</a:t>
            </a:r>
            <a:endParaRPr lang="zh-CN" altLang="en-US" sz="48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479" y="1196579"/>
            <a:ext cx="10081120" cy="536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769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218883" y="-27384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800" dirty="0"/>
              <a:t>嵌入式系统</a:t>
            </a:r>
            <a:r>
              <a:rPr lang="en-US" altLang="zh-CN" sz="4800" dirty="0"/>
              <a:t>			</a:t>
            </a:r>
            <a:endParaRPr lang="zh-CN" altLang="en-US" sz="4800" dirty="0"/>
          </a:p>
        </p:txBody>
      </p:sp>
      <p:pic>
        <p:nvPicPr>
          <p:cNvPr id="6" name="Picture 2" descr="E:\创客俱乐部\项目\水下机器人\照片\电路结构_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" y="1449997"/>
            <a:ext cx="3752504" cy="500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188" y="1433702"/>
            <a:ext cx="3797874" cy="5019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44" y="1384563"/>
            <a:ext cx="3865151" cy="506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09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436488" y="140754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800" dirty="0"/>
              <a:t>运动控制系统</a:t>
            </a:r>
            <a:r>
              <a:rPr lang="en-US" altLang="zh-CN" sz="4800" dirty="0"/>
              <a:t>			</a:t>
            </a:r>
            <a:endParaRPr lang="zh-CN" altLang="en-US" sz="4800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090796" y="1727552"/>
            <a:ext cx="8229600" cy="452596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闭环控制：水深控制</a:t>
            </a:r>
            <a:endParaRPr lang="en-US" altLang="zh-CN" dirty="0"/>
          </a:p>
          <a:p>
            <a:r>
              <a:rPr lang="zh-CN" altLang="en-US" dirty="0"/>
              <a:t>开环控制：水平速度</a:t>
            </a:r>
          </a:p>
        </p:txBody>
      </p:sp>
      <p:pic>
        <p:nvPicPr>
          <p:cNvPr id="12" name="Picture 2" descr="http://thorlabschina.cn/images/TabImages/PID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279" y="3146830"/>
            <a:ext cx="66675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圆角矩形 5"/>
          <p:cNvSpPr/>
          <p:nvPr/>
        </p:nvSpPr>
        <p:spPr>
          <a:xfrm>
            <a:off x="8243576" y="503589"/>
            <a:ext cx="1676872" cy="53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Arduino</a:t>
            </a:r>
            <a:endParaRPr lang="zh-CN" altLang="en-US" dirty="0"/>
          </a:p>
        </p:txBody>
      </p:sp>
      <p:sp>
        <p:nvSpPr>
          <p:cNvPr id="14" name="圆角矩形 7"/>
          <p:cNvSpPr/>
          <p:nvPr/>
        </p:nvSpPr>
        <p:spPr>
          <a:xfrm>
            <a:off x="6219882" y="1504259"/>
            <a:ext cx="1890754" cy="659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水压传感器</a:t>
            </a:r>
          </a:p>
        </p:txBody>
      </p:sp>
      <p:cxnSp>
        <p:nvCxnSpPr>
          <p:cNvPr id="15" name="直接箭头连接符 14"/>
          <p:cNvCxnSpPr>
            <a:stCxn id="14" idx="0"/>
            <a:endCxn id="13" idx="1"/>
          </p:cNvCxnSpPr>
          <p:nvPr/>
        </p:nvCxnSpPr>
        <p:spPr>
          <a:xfrm flipV="1">
            <a:off x="7165259" y="770619"/>
            <a:ext cx="1078317" cy="733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0"/>
          <p:cNvSpPr/>
          <p:nvPr/>
        </p:nvSpPr>
        <p:spPr>
          <a:xfrm>
            <a:off x="10219556" y="1518385"/>
            <a:ext cx="1577433" cy="662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电机调速</a:t>
            </a:r>
          </a:p>
        </p:txBody>
      </p:sp>
      <p:cxnSp>
        <p:nvCxnSpPr>
          <p:cNvPr id="17" name="直接箭头连接符 16"/>
          <p:cNvCxnSpPr>
            <a:stCxn id="13" idx="3"/>
            <a:endCxn id="16" idx="0"/>
          </p:cNvCxnSpPr>
          <p:nvPr/>
        </p:nvCxnSpPr>
        <p:spPr>
          <a:xfrm>
            <a:off x="9920448" y="770619"/>
            <a:ext cx="1087825" cy="747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3"/>
          <p:cNvSpPr/>
          <p:nvPr/>
        </p:nvSpPr>
        <p:spPr>
          <a:xfrm>
            <a:off x="8421236" y="2713393"/>
            <a:ext cx="1465280" cy="571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深度改变</a:t>
            </a:r>
          </a:p>
        </p:txBody>
      </p:sp>
      <p:cxnSp>
        <p:nvCxnSpPr>
          <p:cNvPr id="19" name="直接箭头连接符 18"/>
          <p:cNvCxnSpPr>
            <a:stCxn id="16" idx="2"/>
            <a:endCxn id="18" idx="3"/>
          </p:cNvCxnSpPr>
          <p:nvPr/>
        </p:nvCxnSpPr>
        <p:spPr>
          <a:xfrm flipH="1">
            <a:off x="9886516" y="2181064"/>
            <a:ext cx="1121757" cy="818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1"/>
            <a:endCxn id="14" idx="2"/>
          </p:cNvCxnSpPr>
          <p:nvPr/>
        </p:nvCxnSpPr>
        <p:spPr>
          <a:xfrm flipH="1" flipV="1">
            <a:off x="7165259" y="2164095"/>
            <a:ext cx="1255977" cy="8350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-818356" y="-27384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800" dirty="0" smtClean="0"/>
              <a:t>PID</a:t>
            </a:r>
            <a:r>
              <a:rPr lang="zh-CN" altLang="en-US" sz="4800" dirty="0" smtClean="0"/>
              <a:t>调</a:t>
            </a:r>
            <a:r>
              <a:rPr lang="zh-CN" altLang="en-US" sz="4800" dirty="0"/>
              <a:t>参试验</a:t>
            </a:r>
            <a:r>
              <a:rPr lang="en-US" altLang="zh-CN" sz="4800" dirty="0"/>
              <a:t>			</a:t>
            </a:r>
            <a:endParaRPr lang="zh-CN" altLang="en-US" sz="4800" dirty="0"/>
          </a:p>
        </p:txBody>
      </p:sp>
      <p:grpSp>
        <p:nvGrpSpPr>
          <p:cNvPr id="2" name="组合 1"/>
          <p:cNvGrpSpPr/>
          <p:nvPr/>
        </p:nvGrpSpPr>
        <p:grpSpPr>
          <a:xfrm>
            <a:off x="1218883" y="1179563"/>
            <a:ext cx="7755849" cy="4985741"/>
            <a:chOff x="1218883" y="1179563"/>
            <a:chExt cx="7755849" cy="4985741"/>
          </a:xfrm>
        </p:grpSpPr>
        <p:pic>
          <p:nvPicPr>
            <p:cNvPr id="9" name="图片 8" descr="C:\Users\a71a5\Documents\Tencent Files\497425817\Image\Group\QKNXD~O}TQGHFO{K[9A@N%U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883" y="1179563"/>
              <a:ext cx="7755849" cy="4985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566020" y="1196579"/>
              <a:ext cx="43307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kp</a:t>
              </a:r>
              <a:r>
                <a:rPr lang="en-US" altLang="zh-CN" dirty="0">
                  <a:solidFill>
                    <a:schemeClr val="bg1"/>
                  </a:solidFill>
                </a:rPr>
                <a:t>=7.8  </a:t>
              </a:r>
              <a:r>
                <a:rPr lang="en-US" altLang="zh-CN" dirty="0" err="1">
                  <a:solidFill>
                    <a:schemeClr val="bg1"/>
                  </a:solidFill>
                </a:rPr>
                <a:t>ki</a:t>
              </a:r>
              <a:r>
                <a:rPr lang="en-US" altLang="zh-CN" dirty="0">
                  <a:solidFill>
                    <a:schemeClr val="bg1"/>
                  </a:solidFill>
                </a:rPr>
                <a:t>=0.06  </a:t>
              </a:r>
              <a:r>
                <a:rPr lang="en-US" altLang="zh-CN" dirty="0" err="1">
                  <a:solidFill>
                    <a:schemeClr val="bg1"/>
                  </a:solidFill>
                </a:rPr>
                <a:t>kd</a:t>
              </a:r>
              <a:r>
                <a:rPr lang="en-US" altLang="zh-CN" dirty="0">
                  <a:solidFill>
                    <a:schemeClr val="bg1"/>
                  </a:solidFill>
                </a:rPr>
                <a:t>=1.5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79925" y="1675260"/>
            <a:ext cx="7641944" cy="4887812"/>
            <a:chOff x="2782044" y="1844824"/>
            <a:chExt cx="7641944" cy="4887812"/>
          </a:xfrm>
        </p:grpSpPr>
        <p:pic>
          <p:nvPicPr>
            <p:cNvPr id="11" name="图片 10" descr="C:\Users\a71a5\Documents\Tencent Files\497425817\Image\Group\)D$OAZM[EGF)TGO`M[6O{KG.png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044" y="1844824"/>
              <a:ext cx="7641944" cy="48878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0"/>
            <p:cNvSpPr txBox="1"/>
            <p:nvPr/>
          </p:nvSpPr>
          <p:spPr>
            <a:xfrm>
              <a:off x="4366220" y="2034194"/>
              <a:ext cx="3024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kp</a:t>
              </a:r>
              <a:r>
                <a:rPr lang="en-US" altLang="zh-CN" dirty="0">
                  <a:solidFill>
                    <a:schemeClr val="bg1"/>
                  </a:solidFill>
                </a:rPr>
                <a:t>=8.5  </a:t>
              </a:r>
              <a:r>
                <a:rPr lang="en-US" altLang="zh-CN" dirty="0" err="1">
                  <a:solidFill>
                    <a:schemeClr val="bg1"/>
                  </a:solidFill>
                </a:rPr>
                <a:t>ki</a:t>
              </a:r>
              <a:r>
                <a:rPr lang="en-US" altLang="zh-CN" dirty="0">
                  <a:solidFill>
                    <a:schemeClr val="bg1"/>
                  </a:solidFill>
                </a:rPr>
                <a:t>=0.01  </a:t>
              </a:r>
              <a:r>
                <a:rPr lang="en-US" altLang="zh-CN" dirty="0" err="1">
                  <a:solidFill>
                    <a:schemeClr val="bg1"/>
                  </a:solidFill>
                </a:rPr>
                <a:t>kd</a:t>
              </a:r>
              <a:r>
                <a:rPr lang="en-US" altLang="zh-CN" dirty="0">
                  <a:solidFill>
                    <a:schemeClr val="bg1"/>
                  </a:solidFill>
                </a:rPr>
                <a:t>=1.0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97494" y="2408214"/>
            <a:ext cx="6984776" cy="4516278"/>
            <a:chOff x="4222204" y="2341722"/>
            <a:chExt cx="6984776" cy="4516278"/>
          </a:xfrm>
        </p:grpSpPr>
        <p:pic>
          <p:nvPicPr>
            <p:cNvPr id="13" name="图片 12" descr="C:\Users\a71a5\Documents\Tencent Files\497425817\Image\Group\N8UDU5A16M5DI0Z}}@(M]AT.png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204" y="2341722"/>
              <a:ext cx="6984776" cy="45162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1"/>
            <p:cNvSpPr txBox="1"/>
            <p:nvPr/>
          </p:nvSpPr>
          <p:spPr>
            <a:xfrm>
              <a:off x="5738920" y="2440739"/>
              <a:ext cx="34518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</a:rPr>
                <a:t>kp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=8.2  </a:t>
              </a:r>
              <a:r>
                <a:rPr lang="en-US" altLang="zh-CN" dirty="0" err="1">
                  <a:solidFill>
                    <a:schemeClr val="bg1"/>
                  </a:solidFill>
                </a:rPr>
                <a:t>ki</a:t>
              </a:r>
              <a:r>
                <a:rPr lang="en-US" altLang="zh-CN" dirty="0">
                  <a:solidFill>
                    <a:schemeClr val="bg1"/>
                  </a:solidFill>
                </a:rPr>
                <a:t>=0.01  </a:t>
              </a:r>
              <a:r>
                <a:rPr lang="en-US" altLang="zh-CN" dirty="0" err="1">
                  <a:solidFill>
                    <a:schemeClr val="bg1"/>
                  </a:solidFill>
                </a:rPr>
                <a:t>kd</a:t>
              </a:r>
              <a:r>
                <a:rPr lang="en-US" altLang="zh-CN" dirty="0">
                  <a:solidFill>
                    <a:schemeClr val="bg1"/>
                  </a:solidFill>
                </a:rPr>
                <a:t>=1.0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176724" y="5311479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更快的收敛速度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86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通信系统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218884" y="1052737"/>
            <a:ext cx="10204120" cy="5472608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chemeClr val="tx1"/>
                </a:solidFill>
              </a:rPr>
              <a:t>为什么不直接使用无线电？</a:t>
            </a:r>
            <a:endParaRPr lang="en-US" altLang="zh-CN" sz="3600" dirty="0">
              <a:solidFill>
                <a:schemeClr val="tx1"/>
              </a:solidFill>
            </a:endParaRPr>
          </a:p>
          <a:p>
            <a:pPr marL="0"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zh-CN" altLang="en-US" sz="3200" cap="all" spc="200" dirty="0">
                <a:solidFill>
                  <a:schemeClr val="accent1"/>
                </a:solidFill>
              </a:rPr>
              <a:t>   </a:t>
            </a:r>
            <a:r>
              <a:rPr lang="en-US" altLang="zh-CN" sz="3200" cap="all" spc="200" dirty="0">
                <a:solidFill>
                  <a:schemeClr val="accent1"/>
                </a:solidFill>
              </a:rPr>
              <a:t>-</a:t>
            </a:r>
            <a:r>
              <a:rPr lang="zh-CN" altLang="en-US" sz="3200" cap="all" spc="200" dirty="0">
                <a:solidFill>
                  <a:schemeClr val="accent1"/>
                </a:solidFill>
              </a:rPr>
              <a:t>高频无线电波水中急速衰减，无法有效传播</a:t>
            </a:r>
            <a:endParaRPr lang="en-US" altLang="zh-CN" sz="3200" cap="all" spc="200" dirty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chemeClr val="tx1"/>
                </a:solidFill>
              </a:rPr>
              <a:t>使用有缆通信，如何降低线缆阻力？</a:t>
            </a:r>
            <a:endParaRPr lang="en-US" altLang="zh-CN" sz="3600" dirty="0">
              <a:solidFill>
                <a:schemeClr val="tx1"/>
              </a:solidFill>
            </a:endParaRPr>
          </a:p>
          <a:p>
            <a:r>
              <a:rPr lang="en-US" altLang="zh-CN" sz="3200" cap="all" spc="200" dirty="0">
                <a:solidFill>
                  <a:schemeClr val="tx1"/>
                </a:solidFill>
              </a:rPr>
              <a:t>   </a:t>
            </a:r>
            <a:r>
              <a:rPr lang="en-US" altLang="zh-CN" sz="3200" cap="all" spc="200" dirty="0">
                <a:solidFill>
                  <a:schemeClr val="accent1"/>
                </a:solidFill>
              </a:rPr>
              <a:t>-</a:t>
            </a:r>
            <a:r>
              <a:rPr lang="zh-CN" altLang="en-US" sz="3200" cap="all" spc="200" dirty="0">
                <a:solidFill>
                  <a:schemeClr val="accent1"/>
                </a:solidFill>
              </a:rPr>
              <a:t>使用</a:t>
            </a:r>
            <a:r>
              <a:rPr lang="en-US" altLang="zh-CN" sz="3200" cap="all" spc="200" dirty="0">
                <a:solidFill>
                  <a:schemeClr val="accent1"/>
                </a:solidFill>
              </a:rPr>
              <a:t>1mm</a:t>
            </a:r>
            <a:r>
              <a:rPr lang="zh-CN" altLang="en-US" sz="3200" cap="all" spc="200" dirty="0">
                <a:solidFill>
                  <a:schemeClr val="accent1"/>
                </a:solidFill>
              </a:rPr>
              <a:t>低压电力线，电力线调制解调技术</a:t>
            </a:r>
            <a:endParaRPr lang="en-US" altLang="zh-CN" sz="3200" cap="all" spc="200" dirty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chemeClr val="tx1"/>
                </a:solidFill>
              </a:rPr>
              <a:t>有缆通信如何扩展距离？</a:t>
            </a:r>
            <a:endParaRPr lang="en-US" altLang="zh-CN" sz="3600" dirty="0">
              <a:solidFill>
                <a:schemeClr val="tx1"/>
              </a:solidFill>
            </a:endParaRPr>
          </a:p>
          <a:p>
            <a:r>
              <a:rPr lang="en-US" altLang="zh-CN" sz="3200" dirty="0">
                <a:solidFill>
                  <a:schemeClr val="tx1"/>
                </a:solidFill>
              </a:rPr>
              <a:t>   </a:t>
            </a:r>
            <a:r>
              <a:rPr lang="en-US" altLang="zh-CN" sz="3200" dirty="0"/>
              <a:t>-</a:t>
            </a:r>
            <a:r>
              <a:rPr lang="zh-CN" altLang="en-US" sz="3200" dirty="0"/>
              <a:t>结合一个水面上的有线转无线通信中转船</a:t>
            </a:r>
            <a:endParaRPr lang="en-US" altLang="zh-CN" sz="32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chemeClr val="tx1"/>
                </a:solidFill>
              </a:rPr>
              <a:t>解决方案：</a:t>
            </a:r>
            <a:endParaRPr lang="en-US" altLang="zh-CN" sz="3600" dirty="0">
              <a:solidFill>
                <a:schemeClr val="tx1"/>
              </a:solidFill>
            </a:endParaRPr>
          </a:p>
          <a:p>
            <a:r>
              <a:rPr lang="en-US" altLang="zh-CN" sz="3200" dirty="0">
                <a:solidFill>
                  <a:schemeClr val="tx1"/>
                </a:solidFill>
              </a:rPr>
              <a:t>   </a:t>
            </a:r>
            <a:r>
              <a:rPr lang="en-US" altLang="zh-CN" sz="3200" dirty="0"/>
              <a:t>-</a:t>
            </a:r>
            <a:r>
              <a:rPr lang="zh-CN" altLang="en-US" sz="3200" dirty="0"/>
              <a:t>水下到水面：电力线通信</a:t>
            </a:r>
            <a:endParaRPr lang="en-US" altLang="zh-CN" sz="3200" dirty="0"/>
          </a:p>
          <a:p>
            <a:r>
              <a:rPr lang="en-US" altLang="zh-CN" sz="3200" dirty="0"/>
              <a:t>   -</a:t>
            </a:r>
            <a:r>
              <a:rPr lang="zh-CN" altLang="en-US" sz="3200" dirty="0"/>
              <a:t>水面到陆上：</a:t>
            </a:r>
            <a:r>
              <a:rPr lang="en-US" altLang="zh-CN" sz="3200" dirty="0" err="1"/>
              <a:t>WiFi</a:t>
            </a:r>
            <a:r>
              <a:rPr lang="zh-CN" altLang="en-US" sz="3200" dirty="0"/>
              <a:t>通信</a:t>
            </a:r>
            <a:endParaRPr lang="en-US" altLang="zh-CN" sz="3200" dirty="0"/>
          </a:p>
          <a:p>
            <a:r>
              <a:rPr lang="en-US" altLang="zh-CN" sz="3200" dirty="0"/>
              <a:t>   -</a:t>
            </a:r>
            <a:r>
              <a:rPr lang="zh-CN" altLang="en-US" sz="3200" dirty="0"/>
              <a:t>水面：通信中转船</a:t>
            </a:r>
            <a:endParaRPr lang="en-US" altLang="zh-CN" sz="3200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531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218883" y="-27384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800" dirty="0"/>
              <a:t>电力线通信方案</a:t>
            </a:r>
            <a:r>
              <a:rPr lang="en-US" altLang="zh-CN" sz="4800" dirty="0"/>
              <a:t>			</a:t>
            </a:r>
            <a:endParaRPr lang="zh-CN" altLang="en-US" sz="48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053852" y="1340768"/>
            <a:ext cx="8229600" cy="452596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/>
              <a:t>多载波调制</a:t>
            </a:r>
            <a:r>
              <a:rPr lang="zh-CN" altLang="en-US"/>
              <a:t>复用</a:t>
            </a:r>
            <a:r>
              <a:rPr lang="zh-CN" altLang="zh-CN"/>
              <a:t>技术</a:t>
            </a:r>
            <a:endParaRPr lang="en-US" altLang="zh-CN"/>
          </a:p>
          <a:p>
            <a:r>
              <a:rPr lang="zh-CN" altLang="en-US"/>
              <a:t>信息传递在</a:t>
            </a:r>
            <a:r>
              <a:rPr lang="zh-CN" altLang="zh-CN"/>
              <a:t>相互正交的子载波</a:t>
            </a:r>
            <a:r>
              <a:rPr lang="zh-CN" altLang="en-US"/>
              <a:t>上</a:t>
            </a:r>
            <a:endParaRPr lang="en-US" altLang="zh-CN"/>
          </a:p>
          <a:p>
            <a:r>
              <a:rPr lang="zh-CN" altLang="en-US"/>
              <a:t>成熟的商用解决方案：</a:t>
            </a:r>
            <a:r>
              <a:rPr lang="en-US" altLang="zh-CN"/>
              <a:t>Tenda</a:t>
            </a:r>
            <a:r>
              <a:rPr lang="zh-CN" altLang="en-US"/>
              <a:t>电力猫</a:t>
            </a:r>
            <a:endParaRPr lang="zh-CN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13" y="3140968"/>
            <a:ext cx="5572114" cy="347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46" y="3236543"/>
            <a:ext cx="3083162" cy="32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3140968"/>
            <a:ext cx="7992888" cy="357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23" y="1864172"/>
            <a:ext cx="5395483" cy="4851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44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218883" y="-27384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800" dirty="0"/>
              <a:t>通信中转船</a:t>
            </a:r>
            <a:r>
              <a:rPr lang="en-US" altLang="zh-CN" sz="4800" dirty="0"/>
              <a:t>		</a:t>
            </a:r>
            <a:endParaRPr lang="zh-CN" altLang="en-US" sz="4800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067213" y="1196579"/>
            <a:ext cx="8229600" cy="452596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电力线</a:t>
            </a:r>
            <a:r>
              <a:rPr lang="en-US" altLang="zh-CN"/>
              <a:t>LAN</a:t>
            </a:r>
            <a:r>
              <a:rPr lang="zh-CN" altLang="en-US"/>
              <a:t>转无线</a:t>
            </a:r>
            <a:r>
              <a:rPr lang="en-US" altLang="zh-CN"/>
              <a:t>WLAN</a:t>
            </a:r>
          </a:p>
          <a:p>
            <a:r>
              <a:rPr lang="zh-CN" altLang="en-US"/>
              <a:t>动力装置，运动可控</a:t>
            </a:r>
            <a:endParaRPr lang="en-US" altLang="zh-CN"/>
          </a:p>
          <a:p>
            <a:r>
              <a:rPr lang="en-US" altLang="zh-CN"/>
              <a:t>60</a:t>
            </a:r>
            <a:r>
              <a:rPr lang="zh-CN" altLang="en-US"/>
              <a:t>米遥控范围</a:t>
            </a:r>
            <a:endParaRPr lang="zh-CN" altLang="en-US" dirty="0"/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067213" y="2996952"/>
            <a:ext cx="5315232" cy="3168352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866" y="2248105"/>
            <a:ext cx="5652120" cy="391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8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服务器和交互控制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284333" y="1700808"/>
            <a:ext cx="8229600" cy="452596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功能需求：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cap="all" spc="200" dirty="0">
                <a:solidFill>
                  <a:schemeClr val="accent1"/>
                </a:solidFill>
              </a:rPr>
              <a:t>视频流传输与显示</a:t>
            </a:r>
            <a:endParaRPr lang="en-US" altLang="zh-CN" cap="all" spc="200" dirty="0">
              <a:solidFill>
                <a:schemeClr val="accent1"/>
              </a:solidFill>
            </a:endParaRPr>
          </a:p>
          <a:p>
            <a:pPr lvl="1"/>
            <a:r>
              <a:rPr lang="zh-CN" altLang="en-US" cap="all" spc="200" dirty="0">
                <a:solidFill>
                  <a:schemeClr val="accent1"/>
                </a:solidFill>
              </a:rPr>
              <a:t>传感数据传输与显示</a:t>
            </a:r>
            <a:endParaRPr lang="en-US" altLang="zh-CN" cap="all" spc="200" dirty="0">
              <a:solidFill>
                <a:schemeClr val="accent1"/>
              </a:solidFill>
            </a:endParaRPr>
          </a:p>
          <a:p>
            <a:pPr lvl="1"/>
            <a:r>
              <a:rPr lang="zh-CN" altLang="en-US" cap="all" spc="200" dirty="0">
                <a:solidFill>
                  <a:schemeClr val="accent1"/>
                </a:solidFill>
              </a:rPr>
              <a:t>控制指令传输</a:t>
            </a:r>
            <a:endParaRPr lang="en-US" altLang="zh-CN" cap="all" spc="200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方案：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cap="all" spc="200" dirty="0">
                <a:solidFill>
                  <a:schemeClr val="accent1"/>
                </a:solidFill>
              </a:rPr>
              <a:t>Tornado </a:t>
            </a:r>
            <a:r>
              <a:rPr lang="zh-CN" altLang="en-US" cap="all" spc="200" dirty="0">
                <a:solidFill>
                  <a:schemeClr val="accent1"/>
                </a:solidFill>
              </a:rPr>
              <a:t>服务器框架</a:t>
            </a:r>
            <a:endParaRPr lang="en-US" altLang="zh-CN" cap="all" spc="200" dirty="0">
              <a:solidFill>
                <a:schemeClr val="accent1"/>
              </a:solidFill>
            </a:endParaRPr>
          </a:p>
          <a:p>
            <a:pPr lvl="1"/>
            <a:r>
              <a:rPr lang="en-US" altLang="zh-CN" cap="all" spc="200" dirty="0" err="1">
                <a:solidFill>
                  <a:schemeClr val="accent1"/>
                </a:solidFill>
              </a:rPr>
              <a:t>Websocket</a:t>
            </a:r>
            <a:r>
              <a:rPr lang="en-US" altLang="zh-CN" cap="all" spc="200" dirty="0">
                <a:solidFill>
                  <a:schemeClr val="accent1"/>
                </a:solidFill>
              </a:rPr>
              <a:t> </a:t>
            </a:r>
            <a:r>
              <a:rPr lang="zh-CN" altLang="en-US" cap="all" spc="200" dirty="0">
                <a:solidFill>
                  <a:schemeClr val="accent1"/>
                </a:solidFill>
              </a:rPr>
              <a:t>文本数据流与控制指令</a:t>
            </a:r>
            <a:endParaRPr lang="en-US" altLang="zh-CN" cap="all" spc="200" dirty="0">
              <a:solidFill>
                <a:schemeClr val="accent1"/>
              </a:solidFill>
            </a:endParaRPr>
          </a:p>
          <a:p>
            <a:pPr lvl="1"/>
            <a:r>
              <a:rPr lang="en-US" altLang="zh-CN" cap="all" spc="200" dirty="0">
                <a:solidFill>
                  <a:schemeClr val="accent1"/>
                </a:solidFill>
              </a:rPr>
              <a:t>MJPG-STRAMER </a:t>
            </a:r>
            <a:r>
              <a:rPr lang="zh-CN" altLang="en-US" cap="all" spc="200" dirty="0">
                <a:solidFill>
                  <a:schemeClr val="accent1"/>
                </a:solidFill>
              </a:rPr>
              <a:t>视频流数据</a:t>
            </a:r>
            <a:endParaRPr lang="zh-CN" altLang="en-US" sz="2800" cap="all" spc="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6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218883" y="-27384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800" dirty="0"/>
              <a:t>网络服务框图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69" y="1227080"/>
            <a:ext cx="10153128" cy="5363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9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目录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053852" y="1927373"/>
            <a:ext cx="8229600" cy="452596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项目背景及设计目标</a:t>
            </a:r>
            <a:endParaRPr lang="en-US" altLang="zh-CN" dirty="0"/>
          </a:p>
          <a:p>
            <a:r>
              <a:rPr lang="zh-CN" altLang="en-US" dirty="0"/>
              <a:t>系统设计思路</a:t>
            </a:r>
            <a:endParaRPr lang="en-US" altLang="zh-CN" dirty="0"/>
          </a:p>
          <a:p>
            <a:r>
              <a:rPr lang="zh-CN" altLang="en-US" dirty="0"/>
              <a:t>技术路线</a:t>
            </a:r>
            <a:endParaRPr lang="en-US" altLang="zh-CN" dirty="0"/>
          </a:p>
          <a:p>
            <a:r>
              <a:rPr lang="zh-CN" altLang="en-US" dirty="0"/>
              <a:t>项目成果及创新点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45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218883" y="-27384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800" dirty="0"/>
              <a:t>在线控制页面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" y="1196578"/>
            <a:ext cx="10529447" cy="554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4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65820" y="-315416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4800" dirty="0"/>
              <a:t>实物展示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1052735"/>
            <a:ext cx="483870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2" y="1367527"/>
            <a:ext cx="6658115" cy="518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533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65820" y="-315416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4800" dirty="0"/>
              <a:t>实物展示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8" y="908547"/>
            <a:ext cx="8400949" cy="532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02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65820" y="-315416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4800" dirty="0"/>
              <a:t>实物展示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38228" y="2276872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展示视频（还在剪切）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329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项目创新点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218883" y="1700808"/>
            <a:ext cx="8435280" cy="4925144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zh-CN" dirty="0">
                <a:solidFill>
                  <a:schemeClr val="tx1"/>
                </a:solidFill>
              </a:rPr>
              <a:t>区别于传统有缆水下机器人单个个体的形式，采用有线</a:t>
            </a:r>
            <a:r>
              <a:rPr lang="zh-CN" altLang="en-US" dirty="0">
                <a:solidFill>
                  <a:schemeClr val="tx1"/>
                </a:solidFill>
              </a:rPr>
              <a:t>加</a:t>
            </a:r>
            <a:r>
              <a:rPr lang="zh-CN" altLang="zh-CN" dirty="0">
                <a:solidFill>
                  <a:schemeClr val="tx1"/>
                </a:solidFill>
              </a:rPr>
              <a:t>无线</a:t>
            </a:r>
            <a:r>
              <a:rPr lang="zh-CN" altLang="en-US" dirty="0">
                <a:solidFill>
                  <a:schemeClr val="tx1"/>
                </a:solidFill>
              </a:rPr>
              <a:t>相结合</a:t>
            </a:r>
            <a:r>
              <a:rPr lang="zh-CN" altLang="zh-CN" dirty="0">
                <a:solidFill>
                  <a:schemeClr val="tx1"/>
                </a:solidFill>
              </a:rPr>
              <a:t>数据传输方式大大提高机器人的远程操控范围。</a:t>
            </a: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动态调控机器人下潜深度，机械复杂度降低。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采用跨平台的</a:t>
            </a:r>
            <a:r>
              <a:rPr lang="en-US" altLang="zh-CN" dirty="0">
                <a:solidFill>
                  <a:schemeClr val="tx1"/>
                </a:solidFill>
              </a:rPr>
              <a:t>web</a:t>
            </a:r>
            <a:r>
              <a:rPr lang="zh-CN" altLang="en-US" dirty="0">
                <a:solidFill>
                  <a:schemeClr val="tx1"/>
                </a:solidFill>
              </a:rPr>
              <a:t>控制方式，交互简单便捷，降低对控制场景的要求。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zh-CN" dirty="0">
                <a:solidFill>
                  <a:schemeClr val="tx1"/>
                </a:solidFill>
              </a:rPr>
              <a:t>具有自防护功能，可在发生漏水等情况时自动断电和上</a:t>
            </a:r>
            <a:r>
              <a:rPr lang="zh-CN" altLang="zh-CN" dirty="0" smtClean="0">
                <a:solidFill>
                  <a:schemeClr val="tx1"/>
                </a:solidFill>
              </a:rPr>
              <a:t>浮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9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38028" y="2996952"/>
            <a:ext cx="8735325" cy="883643"/>
          </a:xfrm>
        </p:spPr>
        <p:txBody>
          <a:bodyPr rtlCol="0">
            <a:noAutofit/>
          </a:bodyPr>
          <a:lstStyle/>
          <a:p>
            <a:r>
              <a:rPr lang="zh-CN" altLang="en-US" sz="9600" dirty="0">
                <a:latin typeface="Salesforce Sans"/>
                <a:sym typeface="Salesforce Sans"/>
              </a:rPr>
              <a:t>谢谢观赏！</a:t>
            </a:r>
          </a:p>
        </p:txBody>
      </p:sp>
    </p:spTree>
    <p:extLst>
      <p:ext uri="{BB962C8B-B14F-4D97-AF65-F5344CB8AC3E}">
        <p14:creationId xmlns:p14="http://schemas.microsoft.com/office/powerpoint/2010/main" val="6577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800"/>
              <a:t>项目背景</a:t>
            </a:r>
            <a:endParaRPr lang="zh-CN" altLang="en-US" sz="4800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211999" y="2060848"/>
            <a:ext cx="5832648" cy="3384376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水文环境考察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zh-CN" dirty="0">
                <a:solidFill>
                  <a:schemeClr val="tx1"/>
                </a:solidFill>
              </a:rPr>
              <a:t>海底管道和电缆铺设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海洋资源勘探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zh-CN" dirty="0">
                <a:solidFill>
                  <a:schemeClr val="tx1"/>
                </a:solidFill>
              </a:rPr>
              <a:t>海底管道巡检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水下军事观测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92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设计目标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053852" y="1772816"/>
            <a:ext cx="8229600" cy="452596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设计一个有缆水下机器人（</a:t>
            </a:r>
            <a:r>
              <a:rPr lang="en-US" altLang="zh-CN" dirty="0">
                <a:solidFill>
                  <a:schemeClr val="tx1"/>
                </a:solidFill>
              </a:rPr>
              <a:t>ROV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有缆的同时可进行无线控制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机械结构简单可靠，快速成型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实时视频、传感器数据传输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实时交互控制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4400" dirty="0">
                <a:latin typeface="Salesforce Sans"/>
                <a:sym typeface="Salesforce Sans"/>
              </a:rPr>
              <a:t>技术路线</a:t>
            </a:r>
            <a:endParaRPr lang="zh-CN" altLang="en-US" sz="4400" dirty="0">
              <a:latin typeface="Salesforce Sans"/>
              <a:sym typeface="Salesforce San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625" y="1700808"/>
            <a:ext cx="8948307" cy="475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机械结构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218883" y="1772816"/>
            <a:ext cx="8229600" cy="452596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SolidWorks</a:t>
            </a:r>
            <a:r>
              <a:rPr lang="zh-CN" altLang="en-US" dirty="0">
                <a:solidFill>
                  <a:schemeClr val="tx1"/>
                </a:solidFill>
              </a:rPr>
              <a:t>建图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打印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PVC-DN110</a:t>
            </a: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抗压</a:t>
            </a:r>
            <a:r>
              <a:rPr lang="en-US" altLang="zh-CN" dirty="0">
                <a:solidFill>
                  <a:schemeClr val="tx1"/>
                </a:solidFill>
              </a:rPr>
              <a:t>1Mpa</a:t>
            </a: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环氧树脂粘合剂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4040</a:t>
            </a:r>
            <a:r>
              <a:rPr lang="zh-CN" altLang="en-US" dirty="0">
                <a:solidFill>
                  <a:schemeClr val="tx1"/>
                </a:solidFill>
              </a:rPr>
              <a:t>铝型材</a:t>
            </a:r>
            <a:endParaRPr lang="en-US" altLang="zh-CN" dirty="0">
              <a:solidFill>
                <a:schemeClr val="tx1"/>
              </a:solidFill>
            </a:endParaRPr>
          </a:p>
          <a:p>
            <a:pPr marL="304747" indent="-304747">
              <a:spcBef>
                <a:spcPts val="1600"/>
              </a:spcBef>
              <a:buFont typeface="Arial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O</a:t>
            </a:r>
            <a:r>
              <a:rPr lang="zh-CN" altLang="en-US" dirty="0">
                <a:solidFill>
                  <a:schemeClr val="tx1"/>
                </a:solidFill>
              </a:rPr>
              <a:t>形密封圈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7" name="Picture 2" descr="E:\创客俱乐部\项目\水下机器人\照片——普清版\模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1772816"/>
            <a:ext cx="530476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72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8406" y="-315416"/>
            <a:ext cx="10360501" cy="1223963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4400" dirty="0">
                <a:latin typeface="Salesforce Sans"/>
                <a:sym typeface="Salesforce Sans"/>
              </a:rPr>
              <a:t>结构拆解图</a:t>
            </a:r>
            <a:endParaRPr lang="zh-CN" altLang="en-US" sz="4400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pic>
        <p:nvPicPr>
          <p:cNvPr id="4" name="水下机器人.avi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900" y="1052736"/>
            <a:ext cx="9362990" cy="5616624"/>
          </a:xfr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8406" y="-315416"/>
            <a:ext cx="10360501" cy="1223963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4400" dirty="0">
                <a:latin typeface="Salesforce Sans"/>
                <a:sym typeface="Salesforce Sans"/>
              </a:rPr>
              <a:t>流体力学分析</a:t>
            </a:r>
            <a:endParaRPr lang="zh-CN" altLang="en-US" sz="4400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7334802" y="3542842"/>
            <a:ext cx="3538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优化设计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消除薄弱点影响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0404" y="1732106"/>
            <a:ext cx="7507144" cy="481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83" y="1700809"/>
            <a:ext cx="6511473" cy="481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下箭头 2"/>
          <p:cNvSpPr/>
          <p:nvPr/>
        </p:nvSpPr>
        <p:spPr>
          <a:xfrm>
            <a:off x="4222204" y="2924944"/>
            <a:ext cx="504056" cy="14488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3286100" y="2276872"/>
            <a:ext cx="282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薄弱点分析受力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10270875" y="2924944"/>
            <a:ext cx="450915" cy="1494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9262764" y="213285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加入角梁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39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机械搭建</a:t>
            </a:r>
          </a:p>
        </p:txBody>
      </p:sp>
      <p:pic>
        <p:nvPicPr>
          <p:cNvPr id="7" name="Picture 7" descr="C:\Users\a71a5\Documents\美图图库\水下机器人2_副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731" y="590352"/>
            <a:ext cx="4908339" cy="592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E:\创客俱乐部\项目\水下机器人\照片——普清版\3D打印结构件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02" y="1814315"/>
            <a:ext cx="3481515" cy="27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8110634" y="3477079"/>
            <a:ext cx="2981169" cy="3095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2129999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 descr="C:\Users\a71a5\Documents\美图图库\密封连接头_副本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586" y="692696"/>
            <a:ext cx="3597267" cy="236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技术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_9533220_TF02787990" id="{B92BC9B5-738B-4CC2-8CA1-E55E4DE48376}" vid="{E13EDB6E-3155-482C-B196-DB94B90BA714}"/>
    </a:ext>
  </a:extLst>
</a:theme>
</file>

<file path=ppt/theme/theme2.xml><?xml version="1.0" encoding="utf-8"?>
<a:theme xmlns:a="http://schemas.openxmlformats.org/drawingml/2006/main" name="办公室主题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办公室主题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4873beb7-5857-4685-be1f-d57550cc96cc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三条电路线演示文稿（宽屏）</Template>
  <TotalTime>136</TotalTime>
  <Words>516</Words>
  <Application>Microsoft Office PowerPoint</Application>
  <PresentationFormat>自定义</PresentationFormat>
  <Paragraphs>127</Paragraphs>
  <Slides>25</Slides>
  <Notes>24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技术 16x9</vt:lpstr>
      <vt:lpstr>水下机器人项目结题答辩</vt:lpstr>
      <vt:lpstr>目录</vt:lpstr>
      <vt:lpstr>PowerPoint 演示文稿</vt:lpstr>
      <vt:lpstr>设计目标</vt:lpstr>
      <vt:lpstr>技术路线</vt:lpstr>
      <vt:lpstr>机械结构</vt:lpstr>
      <vt:lpstr>结构拆解图</vt:lpstr>
      <vt:lpstr>流体力学分析</vt:lpstr>
      <vt:lpstr>机械搭建</vt:lpstr>
      <vt:lpstr>嵌入式系统</vt:lpstr>
      <vt:lpstr>PowerPoint 演示文稿</vt:lpstr>
      <vt:lpstr>PowerPoint 演示文稿</vt:lpstr>
      <vt:lpstr>PowerPoint 演示文稿</vt:lpstr>
      <vt:lpstr>PowerPoint 演示文稿</vt:lpstr>
      <vt:lpstr>通信系统</vt:lpstr>
      <vt:lpstr>PowerPoint 演示文稿</vt:lpstr>
      <vt:lpstr>PowerPoint 演示文稿</vt:lpstr>
      <vt:lpstr>服务器和交互控制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项目创新点</vt:lpstr>
      <vt:lpstr>谢谢观赏！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水下机器人项目结题答辩</dc:title>
  <dc:creator>clementina gu</dc:creator>
  <cp:lastModifiedBy>hp</cp:lastModifiedBy>
  <cp:revision>35</cp:revision>
  <dcterms:created xsi:type="dcterms:W3CDTF">2017-05-12T03:54:16Z</dcterms:created>
  <dcterms:modified xsi:type="dcterms:W3CDTF">2017-05-12T13:49:02Z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